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5" r:id="rId4"/>
    <p:sldId id="266" r:id="rId5"/>
    <p:sldId id="260" r:id="rId6"/>
    <p:sldId id="258" r:id="rId7"/>
    <p:sldId id="267" r:id="rId8"/>
    <p:sldId id="259" r:id="rId9"/>
    <p:sldId id="261" r:id="rId10"/>
    <p:sldId id="262" r:id="rId11"/>
    <p:sldId id="263" r:id="rId12"/>
    <p:sldId id="268" r:id="rId13"/>
    <p:sldId id="269" r:id="rId14"/>
    <p:sldId id="271" r:id="rId15"/>
    <p:sldId id="272" r:id="rId16"/>
    <p:sldId id="270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39E7D5-9887-4FC9-B8D9-E15C95B6D684}">
          <p14:sldIdLst>
            <p14:sldId id="256"/>
            <p14:sldId id="264"/>
          </p14:sldIdLst>
        </p14:section>
        <p14:section name="Untitled Section" id="{BBC5E09E-D478-4775-85BE-7E9C804DA375}">
          <p14:sldIdLst>
            <p14:sldId id="265"/>
            <p14:sldId id="266"/>
            <p14:sldId id="260"/>
            <p14:sldId id="258"/>
            <p14:sldId id="267"/>
            <p14:sldId id="259"/>
            <p14:sldId id="261"/>
            <p14:sldId id="262"/>
            <p14:sldId id="263"/>
            <p14:sldId id="268"/>
            <p14:sldId id="269"/>
            <p14:sldId id="271"/>
            <p14:sldId id="272"/>
            <p14:sldId id="270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>
        <p:scale>
          <a:sx n="75" d="100"/>
          <a:sy n="75" d="100"/>
        </p:scale>
        <p:origin x="31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703D-982A-47C0-B9D0-19B38A3E429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3B98FB9-B2BF-4300-AD76-FCED0DC3956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331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703D-982A-47C0-B9D0-19B38A3E429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8FB9-B2BF-4300-AD76-FCED0DC39563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404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703D-982A-47C0-B9D0-19B38A3E429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8FB9-B2BF-4300-AD76-FCED0DC3956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83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703D-982A-47C0-B9D0-19B38A3E429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8FB9-B2BF-4300-AD76-FCED0DC3956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275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703D-982A-47C0-B9D0-19B38A3E429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8FB9-B2BF-4300-AD76-FCED0DC3956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254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703D-982A-47C0-B9D0-19B38A3E429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8FB9-B2BF-4300-AD76-FCED0DC39563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803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703D-982A-47C0-B9D0-19B38A3E429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8FB9-B2BF-4300-AD76-FCED0DC39563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002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703D-982A-47C0-B9D0-19B38A3E429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8FB9-B2BF-4300-AD76-FCED0DC39563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95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703D-982A-47C0-B9D0-19B38A3E429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8FB9-B2BF-4300-AD76-FCED0DC3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8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703D-982A-47C0-B9D0-19B38A3E429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8FB9-B2BF-4300-AD76-FCED0DC39563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38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915703D-982A-47C0-B9D0-19B38A3E429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98FB9-B2BF-4300-AD76-FCED0DC39563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05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5703D-982A-47C0-B9D0-19B38A3E429B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3B98FB9-B2BF-4300-AD76-FCED0DC3956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178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Rogue’s Descent </a:t>
            </a:r>
            <a:br>
              <a:rPr lang="en-US" dirty="0"/>
            </a:br>
            <a:r>
              <a:rPr lang="en-US" dirty="0"/>
              <a:t>Midterm Prototype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Tushar Rangaswamy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87056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Skill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Action point management – Players must strategize what actions to take in what order when taking out enemies.</a:t>
            </a:r>
          </a:p>
          <a:p>
            <a:r>
              <a:rPr lang="en-US" dirty="0"/>
              <a:t>Card management – Cards played on one enemy might take a while before getting to be replayed.</a:t>
            </a:r>
          </a:p>
          <a:p>
            <a:r>
              <a:rPr lang="en-US" dirty="0"/>
              <a:t>Positioning – Room events require you to stand on the tile, certain actions depend on the explored board state</a:t>
            </a:r>
          </a:p>
        </p:txBody>
      </p:sp>
    </p:spTree>
    <p:extLst>
      <p:ext uri="{BB962C8B-B14F-4D97-AF65-F5344CB8AC3E}">
        <p14:creationId xmlns:p14="http://schemas.microsoft.com/office/powerpoint/2010/main" val="679671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Instructions for 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9858" y="1292481"/>
            <a:ext cx="6059130" cy="5019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at level 1</a:t>
            </a:r>
          </a:p>
          <a:p>
            <a:pPr marL="0" indent="0">
              <a:buNone/>
            </a:pPr>
            <a:r>
              <a:rPr lang="en-US" dirty="0"/>
              <a:t>Shuffle the tiles in a bag and lay them out face down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Deck starts with 3 Knife cards, 2 Defend cards, and 1 Random level one action. Player draws 3 cards at the start of their first turn.</a:t>
            </a:r>
          </a:p>
          <a:p>
            <a:pPr marL="0" indent="0">
              <a:buNone/>
            </a:pPr>
            <a:r>
              <a:rPr lang="en-US" dirty="0"/>
              <a:t>Player starts with 6 health, 3 Action Time per turn and draws 1 card at the start of their turn.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Start the player on a corner and reveal that tile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51456-2EDB-BD82-AF52-845B963B0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12" y="1386349"/>
            <a:ext cx="5474110" cy="522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67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3595-051A-27BD-25D6-736E6696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-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F644-ED78-95A3-784B-A912A63C8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7787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Moving –1 Action Time to move orthogonally</a:t>
            </a:r>
          </a:p>
          <a:p>
            <a:r>
              <a:rPr lang="en-US" dirty="0"/>
              <a:t> Reveal tiles you step on</a:t>
            </a:r>
          </a:p>
          <a:p>
            <a:pPr lvl="1"/>
            <a:r>
              <a:rPr lang="en-US" dirty="0"/>
              <a:t>Combat – Summon a enemy</a:t>
            </a:r>
          </a:p>
          <a:p>
            <a:pPr lvl="1"/>
            <a:r>
              <a:rPr lang="en-US" dirty="0"/>
              <a:t>Item – Gain an item</a:t>
            </a:r>
          </a:p>
          <a:p>
            <a:pPr lvl="2"/>
            <a:r>
              <a:rPr lang="en-US" dirty="0"/>
              <a:t>Items are always active once drawn</a:t>
            </a:r>
          </a:p>
          <a:p>
            <a:pPr lvl="1"/>
            <a:r>
              <a:rPr lang="en-US" dirty="0"/>
              <a:t>Event – One time action or a Room that stays on that tile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The ability of rooms only applies if the player is standing in them.</a:t>
            </a:r>
          </a:p>
          <a:p>
            <a:r>
              <a:rPr lang="en-US" dirty="0"/>
              <a:t>When you reveal the end tile in the opposite corner, you can end the current level at any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95D0A-4E30-2889-A67D-8822A46E4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118" y="1165122"/>
            <a:ext cx="3978147" cy="34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60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FB2F-52B1-ADFC-C9FB-9220F7B8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- Combat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42E2C-F275-F252-97C7-F1A7F2434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93142" cy="4351338"/>
          </a:xfrm>
        </p:spPr>
        <p:txBody>
          <a:bodyPr/>
          <a:lstStyle/>
          <a:p>
            <a:r>
              <a:rPr lang="en-US" dirty="0"/>
              <a:t>Action from hand can be played.</a:t>
            </a:r>
          </a:p>
          <a:p>
            <a:r>
              <a:rPr lang="en-US" dirty="0"/>
              <a:t>🗡- Damage</a:t>
            </a:r>
          </a:p>
          <a:p>
            <a:r>
              <a:rPr lang="en-US" dirty="0"/>
              <a:t>⏳-Action time</a:t>
            </a:r>
          </a:p>
          <a:p>
            <a:r>
              <a:rPr lang="en-US" dirty="0"/>
              <a:t>🛡-Block</a:t>
            </a:r>
          </a:p>
          <a:p>
            <a:pPr lvl="1"/>
            <a:r>
              <a:rPr lang="en-US" dirty="0"/>
              <a:t>Block goes away at the start of turn if there is no attack to the left.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8C778-E45D-C204-51E4-8B7AFBD87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26" y="1526664"/>
            <a:ext cx="4381409" cy="3804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8BCB8-7F59-8665-A4CD-B283D453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693" y="1467465"/>
            <a:ext cx="2502055" cy="39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6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15DF-113B-4FA9-368F-B7CB6A3B7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934D5-7EF1-493F-53CF-6DACDF5A4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en-US" dirty="0"/>
              <a:t>If a card doesn’t have persistent effects, it gets discarded</a:t>
            </a:r>
          </a:p>
          <a:p>
            <a:r>
              <a:rPr lang="en-US" dirty="0"/>
              <a:t>When you try to draw from an empty deck, shuffle the discard and continue.</a:t>
            </a:r>
          </a:p>
          <a:p>
            <a:pPr lvl="1"/>
            <a:r>
              <a:rPr lang="en-US" dirty="0"/>
              <a:t>If the discard is also empty, you lose</a:t>
            </a:r>
          </a:p>
          <a:p>
            <a:endParaRPr lang="en-US" dirty="0"/>
          </a:p>
          <a:p>
            <a:r>
              <a:rPr lang="en-US" dirty="0"/>
              <a:t>You can continue exploring the board, but enemies will still take their turns against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2D127-F5F1-FB75-C17A-021340160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18" y="1366119"/>
            <a:ext cx="5692633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350C2A-9164-901D-09A9-B102B746D3CE}"/>
              </a:ext>
            </a:extLst>
          </p:cNvPr>
          <p:cNvSpPr txBox="1"/>
          <p:nvPr/>
        </p:nvSpPr>
        <p:spPr>
          <a:xfrm>
            <a:off x="973394" y="5805020"/>
            <a:ext cx="387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persistent effect vs persistent effect</a:t>
            </a:r>
          </a:p>
        </p:txBody>
      </p:sp>
    </p:spTree>
    <p:extLst>
      <p:ext uri="{BB962C8B-B14F-4D97-AF65-F5344CB8AC3E}">
        <p14:creationId xmlns:p14="http://schemas.microsoft.com/office/powerpoint/2010/main" val="108669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D95034-D52A-2CA3-7CE3-961EB559C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774" y="3298138"/>
            <a:ext cx="2165091" cy="3450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43B0AC-EC8C-19F1-1D50-4420496B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EC8F9-CC0A-B215-CAED-B731CBD99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run out of action time and end your turn, enemies act in the order they were summoned</a:t>
            </a:r>
          </a:p>
          <a:p>
            <a:r>
              <a:rPr lang="en-US" dirty="0"/>
              <a:t>For each action time the enemy has, roll a 6 sided dice and perform the corresponding effect for the enemy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FD351-670A-6578-AF88-9DEB7F4B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865" y="3298138"/>
            <a:ext cx="2243417" cy="3450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F9529B-35C3-74C3-DB4B-9E2896CA7B11}"/>
              </a:ext>
            </a:extLst>
          </p:cNvPr>
          <p:cNvSpPr txBox="1"/>
          <p:nvPr/>
        </p:nvSpPr>
        <p:spPr>
          <a:xfrm>
            <a:off x="2264666" y="4353222"/>
            <a:ext cx="4492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keywords are important for timing</a:t>
            </a:r>
          </a:p>
          <a:p>
            <a:pPr lvl="1"/>
            <a:r>
              <a:rPr lang="en-US" dirty="0"/>
              <a:t>An effect that is “inflicted” onto an entity lasts until that entity dies</a:t>
            </a:r>
          </a:p>
          <a:p>
            <a:pPr lvl="1"/>
            <a:r>
              <a:rPr lang="en-US" dirty="0"/>
              <a:t>An entity that “applies” an effect lasts until the start of that entity’s turn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575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9BA9-2B24-13E0-B18A-0B38E4397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5CD4-B86A-3020-DE05-FAB4253E9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8006" cy="4351338"/>
          </a:xfrm>
        </p:spPr>
        <p:txBody>
          <a:bodyPr/>
          <a:lstStyle/>
          <a:p>
            <a:r>
              <a:rPr lang="en-US" dirty="0"/>
              <a:t>When damage meets or exceeds health, the enemy dies</a:t>
            </a:r>
          </a:p>
          <a:p>
            <a:pPr lvl="1"/>
            <a:r>
              <a:rPr lang="en-US" dirty="0"/>
              <a:t>All persistent effects go to discard</a:t>
            </a:r>
          </a:p>
          <a:p>
            <a:pPr lvl="1"/>
            <a:r>
              <a:rPr lang="en-US" dirty="0"/>
              <a:t>Look at top 2 card of the action deck for the level</a:t>
            </a:r>
          </a:p>
          <a:p>
            <a:pPr lvl="1"/>
            <a:r>
              <a:rPr lang="en-US" dirty="0"/>
              <a:t>1 goes to discard, 1 goes to trash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51AC1-09C0-F87D-5C59-8BDB096D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795" y="681037"/>
            <a:ext cx="5696745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6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E7FB-EAAA-B8BE-7864-CDBE643E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946A5-F2E2-7833-1293-ECAE1A6E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Each levelled deck has a trash pile. If you need to draw from an emptied levelled deck, shuffle the corresponding trash pile and that becomes the deck.</a:t>
            </a:r>
          </a:p>
          <a:p>
            <a:r>
              <a:rPr lang="en-US" dirty="0"/>
              <a:t>Activated effects are written as “{cost}:{effect}”</a:t>
            </a:r>
          </a:p>
          <a:p>
            <a:r>
              <a:rPr lang="en-US" dirty="0"/>
              <a:t>A cost of ✂means to trash the card.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1C62B-887E-7258-91AC-312EB86C4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729" y="1251002"/>
            <a:ext cx="5142271" cy="43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9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D7D1-E4CD-4E3E-86CF-3F9E0555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Gameplay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A44A7-C2BA-4087-8C36-A8937D7B5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to gameplay demo on streaming video site of your choice like Google Drive, Dropbox,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i="1" dirty="0"/>
              <a:t>Do not embed your video file in this PPT – Blackboard will probably not accept the upload.</a:t>
            </a:r>
          </a:p>
        </p:txBody>
      </p:sp>
    </p:spTree>
    <p:extLst>
      <p:ext uri="{BB962C8B-B14F-4D97-AF65-F5344CB8AC3E}">
        <p14:creationId xmlns:p14="http://schemas.microsoft.com/office/powerpoint/2010/main" val="363395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4C40-FA65-5AC4-44B3-6D4C9BEF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9D992-2AE2-1B47-5E36-54C831BE1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Participant – Derek C</a:t>
            </a:r>
          </a:p>
          <a:p>
            <a:r>
              <a:rPr lang="en-US" sz="1800" dirty="0"/>
              <a:t>They play a variety of games but have interest in board games and video games with strategy elements and roguelike elements. We have played cooperative games on tabletop simulator together.</a:t>
            </a:r>
          </a:p>
          <a:p>
            <a:pPr lvl="1"/>
            <a:r>
              <a:rPr lang="en-US" sz="1800" dirty="0"/>
              <a:t>Relevant games they enjoy include Dungeon and Dragons, Magic: the Gathering, Slay the Spire, One Step from Eden, Risk of Rain 2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The goal of this focus group is to assess what the initial strategy is perceived to be and verify the main game loop is enjoyable in the eyes of a novice player.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3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36FFA-E2C1-F943-8392-A12A0001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for 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A23D-3AB1-65AC-5201-C673867E7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94639" cy="4351338"/>
          </a:xfrm>
        </p:spPr>
        <p:txBody>
          <a:bodyPr/>
          <a:lstStyle/>
          <a:p>
            <a:r>
              <a:rPr lang="en-US" dirty="0"/>
              <a:t>Art would help distinguish cards and add flavor</a:t>
            </a:r>
          </a:p>
          <a:p>
            <a:pPr lvl="1"/>
            <a:r>
              <a:rPr lang="en-US" dirty="0"/>
              <a:t>I made a rudimentary script to reuse card templates but work needs to be done to make it look more appealing</a:t>
            </a:r>
          </a:p>
          <a:p>
            <a:r>
              <a:rPr lang="en-US" dirty="0"/>
              <a:t>Future playtests at higher levels are needed to test balancing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E905E-396C-395C-F1C8-D3D31FD94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465" y="1434394"/>
            <a:ext cx="3143689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1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Design and Victory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17080" cy="4351338"/>
          </a:xfrm>
        </p:spPr>
        <p:txBody>
          <a:bodyPr/>
          <a:lstStyle/>
          <a:p>
            <a:r>
              <a:rPr lang="en-US" dirty="0"/>
              <a:t>There are 3 levels. The board is generated by placing tiles in a size based on the level</a:t>
            </a:r>
          </a:p>
          <a:p>
            <a:pPr lvl="1"/>
            <a:r>
              <a:rPr lang="en-US" dirty="0"/>
              <a:t>Level 1: 3x3, 4 Monsters, 2 Items, 3 Events</a:t>
            </a:r>
          </a:p>
          <a:p>
            <a:pPr lvl="1"/>
            <a:r>
              <a:rPr lang="en-US" dirty="0"/>
              <a:t>Level 2: 4x4, 7 Monsters, 4 Items, 5 Events</a:t>
            </a:r>
          </a:p>
          <a:p>
            <a:pPr lvl="1"/>
            <a:r>
              <a:rPr lang="en-US" dirty="0"/>
              <a:t>Level 3: 5x5, 12 Monsters, 5 Items, 8 Events</a:t>
            </a:r>
          </a:p>
          <a:p>
            <a:endParaRPr lang="en-US" dirty="0"/>
          </a:p>
          <a:p>
            <a:r>
              <a:rPr lang="en-US" dirty="0"/>
              <a:t>The player starts on a corner tile and moves to the next level by reaching the opposite corner. Clearing level 3 is the goal.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04914-4F7F-97E3-DC86-020F213BF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063" y="2025098"/>
            <a:ext cx="3510320" cy="358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37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Players have a set number of Actions they can take before their turn ends and the enemies act.</a:t>
            </a:r>
          </a:p>
          <a:p>
            <a:r>
              <a:rPr lang="en-US" dirty="0"/>
              <a:t>Move to adjacent tile</a:t>
            </a:r>
          </a:p>
          <a:p>
            <a:r>
              <a:rPr lang="en-US" dirty="0"/>
              <a:t>Play an action card</a:t>
            </a:r>
          </a:p>
          <a:p>
            <a:r>
              <a:rPr lang="en-US" dirty="0"/>
              <a:t>Activate an effect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Players draw a card from their deck at the start their turn.</a:t>
            </a:r>
          </a:p>
        </p:txBody>
      </p:sp>
    </p:spTree>
    <p:extLst>
      <p:ext uri="{BB962C8B-B14F-4D97-AF65-F5344CB8AC3E}">
        <p14:creationId xmlns:p14="http://schemas.microsoft.com/office/powerpoint/2010/main" val="1476986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0F55A-1E10-FA3D-1B8C-C63299E5A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C6A57-A735-ACD9-A56E-3D83A6EE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Mechanics - Combat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0DC52-C11B-80A6-60B4-5E998C1C3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159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Damage and effects on enemies is represented by cards.</a:t>
            </a:r>
          </a:p>
          <a:p>
            <a:pPr marL="0" indent="0">
              <a:buNone/>
            </a:pPr>
            <a:r>
              <a:rPr lang="en-US" dirty="0"/>
              <a:t>Enemies take actions after the player based on a dice roll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251A4-7C6A-9B9C-C65E-6C4E48410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26" y="1526664"/>
            <a:ext cx="4381409" cy="38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7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*Core* Dynamics &amp; Dynamics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Core Dynamics</a:t>
            </a:r>
          </a:p>
          <a:p>
            <a:r>
              <a:rPr lang="en-US" dirty="0"/>
              <a:t>Collection – Build and fine tune a deck of actions to take out enemies</a:t>
            </a:r>
          </a:p>
          <a:p>
            <a:r>
              <a:rPr lang="en-US" dirty="0"/>
              <a:t>Turn based gameplay – Players plan around the information revealed to them and strategize to minimize the risk of damage</a:t>
            </a:r>
          </a:p>
          <a:p>
            <a:pPr marL="0" indent="0">
              <a:buNone/>
            </a:pPr>
            <a:r>
              <a:rPr lang="en-US" dirty="0"/>
              <a:t>Dynamics</a:t>
            </a:r>
          </a:p>
          <a:p>
            <a:r>
              <a:rPr lang="en-US" dirty="0"/>
              <a:t>Exploration – The board is unknown and exploring the board is the only way to gain new cards</a:t>
            </a:r>
          </a:p>
          <a:p>
            <a:r>
              <a:rPr lang="en-US" dirty="0"/>
              <a:t>Risk analysis – Most tiles have items but a majority of tiles have enemy encounters.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69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Chance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0649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Board Generation – Tiles are laid out randomly and specific encounters are decided from decks of cards.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E3775-8E73-5398-FE28-7B36E12CD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137" y="1302798"/>
            <a:ext cx="3672663" cy="2698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07E569-F094-0BB8-F841-5545B97DC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8" y="3232978"/>
            <a:ext cx="2272831" cy="36250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8CAD20-43AE-DD45-2655-9ACA2E90D8EA}"/>
              </a:ext>
            </a:extLst>
          </p:cNvPr>
          <p:cNvSpPr txBox="1"/>
          <p:nvPr/>
        </p:nvSpPr>
        <p:spPr>
          <a:xfrm>
            <a:off x="3244645" y="4209158"/>
            <a:ext cx="65064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/>
              <a:t>Player’s Deck – The player is building a deck of action cards that is drawn from.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Combat – Enemies take actions by rolling a 6-sided dice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875937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209</TotalTime>
  <Words>958</Words>
  <Application>Microsoft Office PowerPoint</Application>
  <PresentationFormat>Widescreen</PresentationFormat>
  <Paragraphs>95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Gill Sans MT</vt:lpstr>
      <vt:lpstr>Gallery</vt:lpstr>
      <vt:lpstr>Rogue’s Descent  Midterm Prototype</vt:lpstr>
      <vt:lpstr>Gameplay Demo</vt:lpstr>
      <vt:lpstr>Focus Group</vt:lpstr>
      <vt:lpstr>Roadmap for Future Development</vt:lpstr>
      <vt:lpstr>Board Design and Victory Conditions</vt:lpstr>
      <vt:lpstr>Mechanics</vt:lpstr>
      <vt:lpstr>Mechanics - Combat</vt:lpstr>
      <vt:lpstr>*Core* Dynamics &amp; Dynamics</vt:lpstr>
      <vt:lpstr>Elements of Chance</vt:lpstr>
      <vt:lpstr>Elements of Skill</vt:lpstr>
      <vt:lpstr>Basic Instructions for Playing</vt:lpstr>
      <vt:lpstr>Actions - Board</vt:lpstr>
      <vt:lpstr>Actions - Combat</vt:lpstr>
      <vt:lpstr>Combat</vt:lpstr>
      <vt:lpstr>Combat</vt:lpstr>
      <vt:lpstr>Combat</vt:lpstr>
      <vt:lpstr>Miscellaneous effects</vt:lpstr>
    </vt:vector>
  </TitlesOfParts>
  <Company>Fairfax County Public Schools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Prototype</dc:title>
  <dc:creator>Randon, Matthew</dc:creator>
  <cp:lastModifiedBy>Tushar Rangaswamy</cp:lastModifiedBy>
  <cp:revision>15</cp:revision>
  <dcterms:created xsi:type="dcterms:W3CDTF">2017-09-27T19:39:44Z</dcterms:created>
  <dcterms:modified xsi:type="dcterms:W3CDTF">2024-03-04T00:16:59Z</dcterms:modified>
</cp:coreProperties>
</file>